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11.png" ContentType="image/png"/>
  <Override PartName="/ppt/media/image10.png" ContentType="image/png"/>
  <Override PartName="/ppt/media/image9.png" ContentType="image/png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906000" cy="6858000"/>
  <p:notesSz cx="6797675" cy="99266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4BC6B6C-EF80-493A-B59E-57B34C64081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712800" y="746280"/>
            <a:ext cx="5371920" cy="371916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7080" cy="4464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49840" y="9429840"/>
            <a:ext cx="2944440" cy="493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13C306-5B22-4FDC-A67E-1E2149AB6517}" type="slidenum">
              <a:rPr b="0" lang="en-US" sz="1200" spc="-1" strike="noStrike">
                <a:solidFill>
                  <a:srgbClr val="000000"/>
                </a:solidFill>
                <a:latin typeface="굴림"/>
                <a:ea typeface="굴림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524640"/>
            <a:ext cx="9904320" cy="2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66"/>
                </a:solidFill>
                <a:latin typeface="Arial"/>
                <a:ea typeface="굴림"/>
              </a:rPr>
              <a:t>- </a:t>
            </a:r>
            <a:fld id="{9792F769-78E2-4E97-855B-11FEE8C22EA1}" type="slidenum">
              <a:rPr b="1" lang="en-US" sz="1000" spc="-1" strike="noStrike">
                <a:solidFill>
                  <a:srgbClr val="000066"/>
                </a:solidFill>
                <a:latin typeface="Arial"/>
                <a:ea typeface="굴림"/>
              </a:rPr>
              <a:t>&lt;number&gt;</a:t>
            </a:fld>
            <a:r>
              <a:rPr b="1" lang="en-US" sz="1000" spc="-1" strike="noStrike">
                <a:solidFill>
                  <a:srgbClr val="000066"/>
                </a:solidFill>
                <a:latin typeface="Arial"/>
                <a:ea typeface="굴림"/>
              </a:rPr>
              <a:t> -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 flipV="1">
            <a:off x="0" y="584280"/>
            <a:ext cx="9904320" cy="41040"/>
          </a:xfrm>
          <a:prstGeom prst="rect">
            <a:avLst/>
          </a:prstGeom>
          <a:gradFill rotWithShape="0">
            <a:gsLst>
              <a:gs pos="0">
                <a:srgbClr val="637988"/>
              </a:gs>
              <a:gs pos="100000">
                <a:srgbClr val="27455a"/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그림 6" descr=""/>
          <p:cNvPicPr/>
          <p:nvPr/>
        </p:nvPicPr>
        <p:blipFill>
          <a:blip r:embed="rId2"/>
          <a:srcRect l="0" t="12523" r="0" b="12523"/>
          <a:stretch/>
        </p:blipFill>
        <p:spPr>
          <a:xfrm>
            <a:off x="0" y="6424560"/>
            <a:ext cx="1123560" cy="42984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46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524640"/>
            <a:ext cx="9904320" cy="2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66"/>
                </a:solidFill>
                <a:latin typeface="Arial"/>
                <a:ea typeface="굴림"/>
              </a:rPr>
              <a:t>- </a:t>
            </a:r>
            <a:fld id="{D2DD2B3B-301D-43C5-AD4C-21D54F45E2E7}" type="slidenum">
              <a:rPr b="1" lang="en-US" sz="1000" spc="-1" strike="noStrike">
                <a:solidFill>
                  <a:srgbClr val="000066"/>
                </a:solidFill>
                <a:latin typeface="Arial"/>
                <a:ea typeface="굴림"/>
              </a:rPr>
              <a:t>1</a:t>
            </a:fld>
            <a:r>
              <a:rPr b="1" lang="en-US" sz="1000" spc="-1" strike="noStrike">
                <a:solidFill>
                  <a:srgbClr val="000066"/>
                </a:solidFill>
                <a:latin typeface="Arial"/>
                <a:ea typeface="굴림"/>
              </a:rPr>
              <a:t> -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 flipV="1">
            <a:off x="0" y="584280"/>
            <a:ext cx="9904320" cy="41040"/>
          </a:xfrm>
          <a:prstGeom prst="rect">
            <a:avLst/>
          </a:prstGeom>
          <a:gradFill rotWithShape="0">
            <a:gsLst>
              <a:gs pos="0">
                <a:srgbClr val="637988"/>
              </a:gs>
              <a:gs pos="100000">
                <a:srgbClr val="27455a"/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그림 6" descr=""/>
          <p:cNvPicPr/>
          <p:nvPr/>
        </p:nvPicPr>
        <p:blipFill>
          <a:blip r:embed="rId2"/>
          <a:srcRect l="0" t="12523" r="0" b="12523"/>
          <a:stretch/>
        </p:blipFill>
        <p:spPr>
          <a:xfrm>
            <a:off x="0" y="6424560"/>
            <a:ext cx="1123560" cy="42984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Table 1"/>
          <p:cNvGraphicFramePr/>
          <p:nvPr/>
        </p:nvGraphicFramePr>
        <p:xfrm>
          <a:off x="94680" y="1240200"/>
          <a:ext cx="9718560" cy="4752360"/>
        </p:xfrm>
        <a:graphic>
          <a:graphicData uri="http://schemas.openxmlformats.org/drawingml/2006/table">
            <a:tbl>
              <a:tblPr/>
              <a:tblGrid>
                <a:gridCol w="1869840"/>
                <a:gridCol w="7849080"/>
              </a:tblGrid>
              <a:tr h="351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77" strike="noStrike">
                          <a:solidFill>
                            <a:srgbClr val="ffffff"/>
                          </a:solidFill>
                          <a:latin typeface="CJ ONLYONE NEW 본문 Light"/>
                          <a:ea typeface="CJ ONLYONE NEW 본문 Light"/>
                        </a:rPr>
                        <a:t>리뷰 항목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808080"/>
                      </a:solidFill>
                    </a:lnL>
                    <a:lnR w="6480">
                      <a:solidFill>
                        <a:srgbClr val="808080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2a538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77" strike="noStrike">
                          <a:solidFill>
                            <a:srgbClr val="ffffff"/>
                          </a:solidFill>
                          <a:latin typeface="CJ ONLYONE NEW 본문 Light"/>
                          <a:ea typeface="CJ ONLYONE NEW 본문 Light"/>
                        </a:rPr>
                        <a:t>내용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80808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2a5385"/>
                    </a:solidFill>
                  </a:tcPr>
                </a:tc>
              </a:tr>
              <a:tr h="165564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1.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과제 목적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이 과제는 왜 하는가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?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 Microbiome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실험장비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(Hamilton) AI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적용을 통한 미세균주 선별 자동화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고도화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현업의 현재 업무 프로세스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 marL="181080" indent="-17928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혐기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無산소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)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고속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자동화 균주 선별 시스템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혐기조건의 대형 챔버內 설치된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Robot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을 이용하여 고속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자동으로 사람 분변 유래의 균주를 선별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발굴하는 시스템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)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을 활용하지만 연구원이 직접 눈으로 판독하여 타겟 균주선별을 진행하고 있음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 marL="181080" indent="-179280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Arial"/>
                      </a:endParaRPr>
                    </a:p>
                    <a:p>
                      <a:pPr marL="181080" indent="-17928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해결해야 하는 문제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 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 marL="181080" indent="-17928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 [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정량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]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타겟 균주 선별 자동화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, [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정성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]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생산상 향상 및 업무 효율화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468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2.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주요 가설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AI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엔진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알고리즘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)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을 통해서 다양한 크기와 모형의 미세균주별 유형을 분류 할 수 있다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.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468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3.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가설검증 방법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기존에 확보된 이미지 확인 및 검토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5756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4.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데이터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필요데이터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 microbiome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용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plate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이미지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확보 방안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현 보유중인 이미지 데이터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,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고해상도 카메라 적용 후 이미지 데이터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468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5.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데이터 가공 및 전처리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5756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6.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분석 방법 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알고리즘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데이터분석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/AI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후보 모델 및 알고리즘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모델 선정 근거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: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468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7.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추진 계획 및 일정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데이터 수집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처리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(~8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월말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),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모델 기획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개발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(~9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월말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),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모델 테스트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검증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(~10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월말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5756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8.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주요 진행사항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7/20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데이터 수집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, 8/6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현업 인터뷰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, ~8/20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선별 기준 협의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, 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9/3 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현업 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2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차 인터뷰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, 9/4 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흑백 이미지 데이터 수집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, 9/16 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현업 인터뷰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, 9/17 </a:t>
                      </a: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J ONLYONE NEW 본문 Light"/>
                          <a:ea typeface="CJ ONLYONE NEW 본문 Light"/>
                        </a:rPr>
                        <a:t>자연과학 회의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4680"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9. </a:t>
                      </a:r>
                      <a:r>
                        <a:rPr b="0" lang="en-US" sz="1000" spc="-77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이슈 및 요청사항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333333"/>
                          </a:solidFill>
                          <a:latin typeface="CJ ONLYONE NEW 본문 Light"/>
                          <a:ea typeface="CJ ONLYONE NEW 본문 Light"/>
                        </a:rPr>
                        <a:t>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36000" marR="36000"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9" name="CustomShape 2"/>
          <p:cNvSpPr/>
          <p:nvPr/>
        </p:nvSpPr>
        <p:spPr>
          <a:xfrm>
            <a:off x="932400" y="669960"/>
            <a:ext cx="1216080" cy="488160"/>
          </a:xfrm>
          <a:prstGeom prst="rect">
            <a:avLst/>
          </a:prstGeom>
          <a:solidFill>
            <a:srgbClr val="ffffff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식품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(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생산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4680" y="669960"/>
            <a:ext cx="836280" cy="488160"/>
          </a:xfrm>
          <a:prstGeom prst="rect">
            <a:avLst/>
          </a:prstGeom>
          <a:solidFill>
            <a:srgbClr val="d9d9d9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대상 </a:t>
            </a: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V/C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146760" y="669960"/>
            <a:ext cx="1821600" cy="488160"/>
          </a:xfrm>
          <a:prstGeom prst="rect">
            <a:avLst/>
          </a:prstGeom>
          <a:solidFill>
            <a:srgbClr val="ffffff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BIO/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미래기술센터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2150280" y="669960"/>
            <a:ext cx="994680" cy="488160"/>
          </a:xfrm>
          <a:prstGeom prst="rect">
            <a:avLst/>
          </a:prstGeom>
          <a:solidFill>
            <a:srgbClr val="d9d9d9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현업 부서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5966280" y="669960"/>
            <a:ext cx="563400" cy="488160"/>
          </a:xfrm>
          <a:prstGeom prst="rect">
            <a:avLst/>
          </a:prstGeom>
          <a:solidFill>
            <a:srgbClr val="ffffff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김재원님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4969800" y="669960"/>
            <a:ext cx="994680" cy="488160"/>
          </a:xfrm>
          <a:prstGeom prst="rect">
            <a:avLst/>
          </a:prstGeom>
          <a:solidFill>
            <a:srgbClr val="d9d9d9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현업 담당자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7273800" y="669960"/>
            <a:ext cx="897120" cy="488160"/>
          </a:xfrm>
          <a:prstGeom prst="rect">
            <a:avLst/>
          </a:prstGeom>
          <a:solidFill>
            <a:srgbClr val="ffffff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한덕희님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6531120" y="669960"/>
            <a:ext cx="740520" cy="488160"/>
          </a:xfrm>
          <a:prstGeom prst="rect">
            <a:avLst/>
          </a:prstGeom>
          <a:solidFill>
            <a:srgbClr val="d9d9d9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AI LAB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8915040" y="669960"/>
            <a:ext cx="897120" cy="488160"/>
          </a:xfrm>
          <a:prstGeom prst="rect">
            <a:avLst/>
          </a:prstGeom>
          <a:solidFill>
            <a:srgbClr val="ffffff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강규봉님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8172720" y="669960"/>
            <a:ext cx="740520" cy="488160"/>
          </a:xfrm>
          <a:prstGeom prst="rect">
            <a:avLst/>
          </a:prstGeom>
          <a:solidFill>
            <a:srgbClr val="d9d9d9"/>
          </a:solidFill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디지털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기획팀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12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01" name="Table 2"/>
          <p:cNvGraphicFramePr/>
          <p:nvPr/>
        </p:nvGraphicFramePr>
        <p:xfrm>
          <a:off x="500400" y="2349000"/>
          <a:ext cx="8973000" cy="3966480"/>
        </p:xfrm>
        <a:graphic>
          <a:graphicData uri="http://schemas.openxmlformats.org/drawingml/2006/table">
            <a:tbl>
              <a:tblPr/>
              <a:tblGrid>
                <a:gridCol w="1788120"/>
                <a:gridCol w="3528360"/>
                <a:gridCol w="3656880"/>
              </a:tblGrid>
              <a:tr h="423360">
                <a:tc>
                  <a:txBody>
                    <a:bodyPr lIns="99000" rIns="9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J ONLYONE NEW 제목 Bold"/>
                          <a:ea typeface="CJ ONLYONE NEW 제목 Bold"/>
                        </a:rPr>
                        <a:t>주요업무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9000" marR="99000">
                    <a:lnL w="6480">
                      <a:solidFill>
                        <a:srgbClr val="80808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9000" rIns="9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J ONLYONE NEW 제목 Bold"/>
                          <a:ea typeface="CJ ONLYONE NEW 제목 Bold"/>
                        </a:rPr>
                        <a:t>실적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J ONLYONE NEW 제목 Bold"/>
                          <a:ea typeface="CJ ONLYONE NEW 제목 Bold"/>
                        </a:rPr>
                        <a:t>(9/14~9/18)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9000" rIns="9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J ONLYONE NEW 제목 Bold"/>
                          <a:ea typeface="CJ ONLYONE NEW 제목 Bold"/>
                        </a:rPr>
                        <a:t>계획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J ONLYONE NEW 제목 Bold"/>
                          <a:ea typeface="CJ ONLYONE NEW 제목 Bold"/>
                        </a:rPr>
                        <a:t>(9/21~9/25)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808080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463400">
                <a:tc>
                  <a:txBody>
                    <a:bodyPr lIns="99000" rIns="9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이슈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진행사항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담당 지시사항 포함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99000" rIns="99000"/>
                    <a:p>
                      <a:pPr marL="216000" indent="-214920">
                        <a:lnSpc>
                          <a:spcPct val="150000"/>
                        </a:lnSpc>
                        <a:buClr>
                          <a:srgbClr val="666666"/>
                        </a:buClr>
                        <a:buFont typeface="Wingdings" charset="2"/>
                        <a:buChar char=""/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기획 및 설계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적용 가능 모델 조사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(~9/18)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검증 및 선전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(~9/25)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b="0" lang="en-US" sz="10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99000" rIns="99000"/>
                    <a:p>
                      <a:pPr marL="216000" indent="-214920">
                        <a:lnSpc>
                          <a:spcPct val="150000"/>
                        </a:lnSpc>
                        <a:buClr>
                          <a:srgbClr val="666666"/>
                        </a:buClr>
                        <a:buFont typeface="Wingdings" charset="2"/>
                        <a:buChar char=""/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기획 및 설계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검증 및 선전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(~9/25)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 marL="216000" indent="-214920">
                        <a:lnSpc>
                          <a:spcPct val="150000"/>
                        </a:lnSpc>
                        <a:buClr>
                          <a:srgbClr val="666666"/>
                        </a:buClr>
                        <a:buFont typeface="Wingdings" charset="2"/>
                        <a:buChar char=""/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구현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설계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(~9/25)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-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모델 구현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(~10/5)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1628640">
                <a:tc>
                  <a:txBody>
                    <a:bodyPr lIns="99000" rIns="9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대응결과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계획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99000" rIns="99000"/>
                    <a:p>
                      <a:pPr marL="216000" indent="-214920">
                        <a:lnSpc>
                          <a:spcPct val="150000"/>
                        </a:lnSpc>
                        <a:buClr>
                          <a:srgbClr val="666666"/>
                        </a:buClr>
                        <a:buFont typeface="Wingdings" charset="2"/>
                        <a:buChar char=""/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9/16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현업 인터뷰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(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연구소 방문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)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 marL="216000" indent="-214920">
                        <a:lnSpc>
                          <a:spcPct val="150000"/>
                        </a:lnSpc>
                        <a:buClr>
                          <a:srgbClr val="666666"/>
                        </a:buClr>
                        <a:buFont typeface="Wingdings" charset="2"/>
                        <a:buChar char=""/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9/17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자연과학 화상 회의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: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해밀턴 솔루션 內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Easypick </a:t>
                      </a:r>
                      <a:r>
                        <a:rPr b="0" lang="en-US" sz="1000" spc="-1" strike="noStrike">
                          <a:solidFill>
                            <a:srgbClr val="666666"/>
                          </a:solidFill>
                          <a:latin typeface="CJ ONLYONE NEW 본문 Regular"/>
                          <a:ea typeface="CJ ONLYONE NEW 본문 Regular"/>
                        </a:rPr>
                        <a:t>프로그램 연동 방안 협의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451440">
                <a:tc>
                  <a:txBody>
                    <a:bodyPr lIns="99000" rIns="99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주요 확인사항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bc1"/>
                    </a:solidFill>
                  </a:tcPr>
                </a:tc>
                <a:tc gridSpan="2">
                  <a:tcPr marL="99000" marR="99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bc1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02" name="CustomShape 3"/>
          <p:cNvSpPr/>
          <p:nvPr/>
        </p:nvSpPr>
        <p:spPr>
          <a:xfrm>
            <a:off x="607680" y="1052280"/>
            <a:ext cx="898200" cy="178200"/>
          </a:xfrm>
          <a:prstGeom prst="homePlate">
            <a:avLst>
              <a:gd name="adj" fmla="val 50000"/>
            </a:avLst>
          </a:prstGeom>
          <a:solidFill>
            <a:srgbClr val="1c1c1c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marL="87480" indent="-85680" algn="ctr">
              <a:lnSpc>
                <a:spcPct val="100000"/>
              </a:lnSpc>
              <a:spcBef>
                <a:spcPts val="201"/>
              </a:spcBef>
            </a:pPr>
            <a:r>
              <a:rPr b="1" lang="en-US" sz="10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분석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519920" y="1440360"/>
            <a:ext cx="1330200" cy="178200"/>
          </a:xfrm>
          <a:prstGeom prst="homePlate">
            <a:avLst>
              <a:gd name="adj" fmla="val 50000"/>
            </a:avLst>
          </a:prstGeom>
          <a:solidFill>
            <a:srgbClr val="1c1c1c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marL="87480" indent="-85680" algn="ctr">
              <a:lnSpc>
                <a:spcPct val="100000"/>
              </a:lnSpc>
              <a:spcBef>
                <a:spcPts val="201"/>
              </a:spcBef>
            </a:pPr>
            <a:r>
              <a:rPr b="1" lang="en-US" sz="10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데이터 수집 및 처리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2797920" y="1730880"/>
            <a:ext cx="2230200" cy="18432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marL="87480" indent="-85680" algn="ctr">
              <a:lnSpc>
                <a:spcPct val="100000"/>
              </a:lnSpc>
              <a:spcBef>
                <a:spcPts val="201"/>
              </a:spcBef>
            </a:pPr>
            <a:r>
              <a:rPr b="1" lang="en-US" sz="10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모델 기획 및 개발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" name="Line 6"/>
          <p:cNvSpPr/>
          <p:nvPr/>
        </p:nvSpPr>
        <p:spPr>
          <a:xfrm>
            <a:off x="612360" y="1198440"/>
            <a:ext cx="360" cy="216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7"/>
          <p:cNvSpPr/>
          <p:nvPr/>
        </p:nvSpPr>
        <p:spPr>
          <a:xfrm flipV="1">
            <a:off x="612360" y="1278720"/>
            <a:ext cx="89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8"/>
          <p:cNvSpPr/>
          <p:nvPr/>
        </p:nvSpPr>
        <p:spPr>
          <a:xfrm flipV="1">
            <a:off x="1519920" y="1662840"/>
            <a:ext cx="13302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9"/>
          <p:cNvSpPr/>
          <p:nvPr/>
        </p:nvSpPr>
        <p:spPr>
          <a:xfrm>
            <a:off x="4989960" y="1632960"/>
            <a:ext cx="89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0"/>
          <p:cNvSpPr/>
          <p:nvPr/>
        </p:nvSpPr>
        <p:spPr>
          <a:xfrm>
            <a:off x="739440" y="1251720"/>
            <a:ext cx="57420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0.5M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0" name="CustomShape 11"/>
          <p:cNvSpPr/>
          <p:nvPr/>
        </p:nvSpPr>
        <p:spPr>
          <a:xfrm>
            <a:off x="1780920" y="1700640"/>
            <a:ext cx="57420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0.75M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1" name="CustomShape 12"/>
          <p:cNvSpPr/>
          <p:nvPr/>
        </p:nvSpPr>
        <p:spPr>
          <a:xfrm>
            <a:off x="3351240" y="1955520"/>
            <a:ext cx="57420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1.25M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2" name="CustomShape 13"/>
          <p:cNvSpPr/>
          <p:nvPr/>
        </p:nvSpPr>
        <p:spPr>
          <a:xfrm>
            <a:off x="488520" y="836640"/>
            <a:ext cx="8999280" cy="1438200"/>
          </a:xfrm>
          <a:prstGeom prst="rect">
            <a:avLst/>
          </a:prstGeom>
          <a:noFill/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4"/>
          <p:cNvSpPr/>
          <p:nvPr/>
        </p:nvSpPr>
        <p:spPr>
          <a:xfrm>
            <a:off x="363600" y="838800"/>
            <a:ext cx="72900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’</a:t>
            </a:r>
            <a:r>
              <a:rPr b="1" lang="en-US" sz="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20.08.10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4" name="CustomShape 15"/>
          <p:cNvSpPr/>
          <p:nvPr/>
        </p:nvSpPr>
        <p:spPr>
          <a:xfrm flipV="1">
            <a:off x="2817000" y="1967760"/>
            <a:ext cx="223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6"/>
          <p:cNvSpPr/>
          <p:nvPr/>
        </p:nvSpPr>
        <p:spPr>
          <a:xfrm>
            <a:off x="5153760" y="1667520"/>
            <a:ext cx="57420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0.5M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116" name="Group 17"/>
          <p:cNvGrpSpPr/>
          <p:nvPr/>
        </p:nvGrpSpPr>
        <p:grpSpPr>
          <a:xfrm>
            <a:off x="3119400" y="799200"/>
            <a:ext cx="574200" cy="1238040"/>
            <a:chOff x="3119400" y="799200"/>
            <a:chExt cx="574200" cy="1238040"/>
          </a:xfrm>
        </p:grpSpPr>
        <p:sp>
          <p:nvSpPr>
            <p:cNvPr id="117" name="CustomShape 18"/>
            <p:cNvSpPr/>
            <p:nvPr/>
          </p:nvSpPr>
          <p:spPr>
            <a:xfrm rot="10800000">
              <a:off x="3345480" y="986760"/>
              <a:ext cx="142200" cy="1224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60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9"/>
            <p:cNvSpPr/>
            <p:nvPr/>
          </p:nvSpPr>
          <p:spPr>
            <a:xfrm>
              <a:off x="3119400" y="799200"/>
              <a:ext cx="574200" cy="21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f0000"/>
                  </a:solidFill>
                  <a:latin typeface="맑은 고딕"/>
                  <a:ea typeface="맑은 고딕"/>
                </a:rPr>
                <a:t>현재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119" name="Line 20"/>
            <p:cNvSpPr/>
            <p:nvPr/>
          </p:nvSpPr>
          <p:spPr>
            <a:xfrm>
              <a:off x="3405600" y="1065240"/>
              <a:ext cx="360" cy="972000"/>
            </a:xfrm>
            <a:prstGeom prst="line">
              <a:avLst/>
            </a:prstGeom>
            <a:ln cap="rnd" w="9360">
              <a:solidFill>
                <a:srgbClr val="ff0000"/>
              </a:solidFill>
              <a:custDash>
                <a:ds d="1300000" sp="10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" name="CustomShape 21"/>
          <p:cNvSpPr/>
          <p:nvPr/>
        </p:nvSpPr>
        <p:spPr>
          <a:xfrm>
            <a:off x="488520" y="836640"/>
            <a:ext cx="8999280" cy="1294200"/>
          </a:xfrm>
          <a:prstGeom prst="rect">
            <a:avLst/>
          </a:prstGeom>
          <a:noFill/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2"/>
          <p:cNvSpPr/>
          <p:nvPr/>
        </p:nvSpPr>
        <p:spPr>
          <a:xfrm>
            <a:off x="4998600" y="1408680"/>
            <a:ext cx="898200" cy="1782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/>
          <a:p>
            <a:pPr marL="87480" indent="-85680" algn="ctr">
              <a:lnSpc>
                <a:spcPct val="100000"/>
              </a:lnSpc>
              <a:spcBef>
                <a:spcPts val="201"/>
              </a:spcBef>
            </a:pPr>
            <a:r>
              <a:rPr b="1" lang="en-US" sz="10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테스트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2" name="CustomShape 23"/>
          <p:cNvSpPr/>
          <p:nvPr/>
        </p:nvSpPr>
        <p:spPr>
          <a:xfrm rot="10800000">
            <a:off x="4843080" y="1675800"/>
            <a:ext cx="142200" cy="122400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4"/>
          <p:cNvSpPr/>
          <p:nvPr/>
        </p:nvSpPr>
        <p:spPr>
          <a:xfrm rot="10800000">
            <a:off x="2999160" y="1679760"/>
            <a:ext cx="142200" cy="122400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5"/>
          <p:cNvSpPr/>
          <p:nvPr/>
        </p:nvSpPr>
        <p:spPr>
          <a:xfrm>
            <a:off x="2110320" y="852480"/>
            <a:ext cx="5022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8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월 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5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주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5" name="CustomShape 26"/>
          <p:cNvSpPr/>
          <p:nvPr/>
        </p:nvSpPr>
        <p:spPr>
          <a:xfrm>
            <a:off x="3954240" y="852480"/>
            <a:ext cx="49644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9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월 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4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주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6" name="CustomShape 27"/>
          <p:cNvSpPr/>
          <p:nvPr/>
        </p:nvSpPr>
        <p:spPr>
          <a:xfrm rot="10800000">
            <a:off x="6510240" y="1675800"/>
            <a:ext cx="142200" cy="122400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8"/>
          <p:cNvSpPr/>
          <p:nvPr/>
        </p:nvSpPr>
        <p:spPr>
          <a:xfrm>
            <a:off x="5564880" y="852120"/>
            <a:ext cx="5868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10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월 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4</a:t>
            </a:r>
            <a:r>
              <a:rPr b="1" lang="en-US" sz="8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주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8" name="CustomShape 29"/>
          <p:cNvSpPr/>
          <p:nvPr/>
        </p:nvSpPr>
        <p:spPr>
          <a:xfrm>
            <a:off x="6828480" y="863640"/>
            <a:ext cx="268020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9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월 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J ONLYONE NEW 본문 Regular"/>
                <a:ea typeface="CJ ONLYONE NEW 본문 Regular"/>
              </a:rPr>
              <a:t>주차 </a:t>
            </a:r>
            <a:r>
              <a:rPr b="0" lang="en-US" sz="1000" spc="-1" strike="noStrike">
                <a:solidFill>
                  <a:srgbClr val="333333"/>
                </a:solidFill>
                <a:latin typeface="CJ ONLYONE NEW 본문 Regular"/>
                <a:ea typeface="CJ ONLYONE NEW 본문 Regular"/>
              </a:rPr>
              <a:t>진척률</a:t>
            </a:r>
            <a:r>
              <a:rPr b="0" lang="en-US" sz="1000" spc="-1" strike="noStrike">
                <a:solidFill>
                  <a:srgbClr val="333333"/>
                </a:solidFill>
                <a:latin typeface="CJ ONLYONE NEW 본문 Regular"/>
                <a:ea typeface="CJ ONLYONE NEW 본문 Regular"/>
              </a:rPr>
              <a:t>: 54.5% / 54.5%(</a:t>
            </a:r>
            <a:r>
              <a:rPr b="0" lang="en-US" sz="1000" spc="-1" strike="noStrike">
                <a:solidFill>
                  <a:srgbClr val="333333"/>
                </a:solidFill>
                <a:latin typeface="CJ ONLYONE NEW 본문 Regular"/>
                <a:ea typeface="CJ ONLYONE NEW 본문 Regular"/>
              </a:rPr>
              <a:t>계획</a:t>
            </a:r>
            <a:r>
              <a:rPr b="0" lang="en-US" sz="1000" spc="-1" strike="noStrike">
                <a:solidFill>
                  <a:srgbClr val="333333"/>
                </a:solidFill>
                <a:latin typeface="CJ ONLYONE NEW 본문 Regular"/>
                <a:ea typeface="CJ ONLYONE NEW 본문 Regular"/>
              </a:rPr>
              <a:t>)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04920" y="692280"/>
            <a:ext cx="9294480" cy="3239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균 크기 분류에 대한 문제점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균 크기 분류 요구 기준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0.1 mm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미만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 0.1~0.5 mm / 0.5~1.0 mm / 1.0 mm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초과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총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4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가지 분류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현재 이미지 해상도 기준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 pixel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mm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환산 시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측정 단위 크기는 약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0.068 mm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요구 기준과 균 크기가 매우 미세하여 검출된 크기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1~2 pixel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의 차이가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mm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단위 환산시 분류에 영향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줄 수 있음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현재 이미지 해상도의 한계로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분류 요구 기준 대비 큰 측정 단위 크기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(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현재 약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0.068 mm)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로만 측정 가능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        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(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예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)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실제 균의 크기가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0.09 mm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라고 가정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	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	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.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측정단위가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0.06 mm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인 경우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, 0.06 / 0.12 mm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등의 크기만으로 측정됨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.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실제 크기인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0.09 mm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측정값은 나올 수 없음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	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	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.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해상도를 높여 측정 단위를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0.03 mm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으로 줄인 경우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, 0.03 / 0.06 / 0.09 / 0.12 mm </a:t>
            </a:r>
            <a:r>
              <a:rPr b="1" lang="en-US" sz="12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등 더 정밀하고 다양하게 측정 가능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2194560" y="4336560"/>
            <a:ext cx="1371240" cy="10281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5577840" y="3859920"/>
            <a:ext cx="2559960" cy="19195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2080800" y="5871600"/>
            <a:ext cx="2559600" cy="93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해상도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: 2048 x 1536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Plate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지름 실제 길이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: 89 mm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Plate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지름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pixel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개수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: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1300 pixel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측정 단위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89 / 1300 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약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0.068 mm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5531040" y="5871600"/>
            <a:ext cx="2559600" cy="73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해상도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: 4096 x 3072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Plate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지름 실제  길이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89 mm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Plate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지름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pixel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개수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2600 pixel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측정 단위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89 / 2600 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약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0.034 mm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895920" y="4724640"/>
            <a:ext cx="1370880" cy="273600"/>
          </a:xfrm>
          <a:custGeom>
            <a:avLst/>
            <a:gdLst/>
            <a:ahLst/>
            <a:rect l="l" t="t" r="r" b="b"/>
            <a:pathLst>
              <a:path w="3812" h="764">
                <a:moveTo>
                  <a:pt x="0" y="190"/>
                </a:moveTo>
                <a:lnTo>
                  <a:pt x="2858" y="190"/>
                </a:lnTo>
                <a:lnTo>
                  <a:pt x="2858" y="0"/>
                </a:lnTo>
                <a:lnTo>
                  <a:pt x="3811" y="381"/>
                </a:lnTo>
                <a:lnTo>
                  <a:pt x="2858" y="763"/>
                </a:lnTo>
                <a:lnTo>
                  <a:pt x="2858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3987360" y="4486320"/>
            <a:ext cx="1005120" cy="36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x2 Upscaling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04920" y="692280"/>
            <a:ext cx="9294480" cy="1227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Super Resolution (SR)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저해상도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(Low Resolution)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이미지 또는 영상을 고해상도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(High Resolution)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 변환하는 문제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이미지 처리의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resize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방식인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Interpolation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탈피하여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Deep Learning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학습 기반 모델로 접근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152720" y="2011680"/>
            <a:ext cx="7497360" cy="442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04920" y="692280"/>
            <a:ext cx="9294480" cy="131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Super Resolution 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적용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Super Resolution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실제 이미지에 적용 후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동일 균에 대한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pixel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mm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변화 확인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Super Resolution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이미지는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software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적인 처리가 된 이미지이기 때문에 원본 이미지가 왜곡될 여지가 있으며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이는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특히 매우 미세한 균의 크기를 측정함에 있어서 민감한 요소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가 될 가능성이 높음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4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근본적으로는 원본을 고해상도 이미지로 얻을 수 있는 방법이 필요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(ex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고해상도 카메라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743200" y="1806480"/>
            <a:ext cx="372600" cy="387720"/>
          </a:xfrm>
          <a:prstGeom prst="rect">
            <a:avLst/>
          </a:prstGeom>
          <a:ln>
            <a:solidFill>
              <a:srgbClr val="dddddd"/>
            </a:solidFill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5924160" y="1547280"/>
            <a:ext cx="731160" cy="738360"/>
          </a:xfrm>
          <a:prstGeom prst="rect">
            <a:avLst/>
          </a:prstGeom>
          <a:ln>
            <a:solidFill>
              <a:srgbClr val="dddddd"/>
            </a:solidFill>
          </a:ln>
        </p:spPr>
      </p:pic>
      <p:sp>
        <p:nvSpPr>
          <p:cNvPr id="144" name="CustomShape 3"/>
          <p:cNvSpPr/>
          <p:nvPr/>
        </p:nvSpPr>
        <p:spPr>
          <a:xfrm>
            <a:off x="2050920" y="2286000"/>
            <a:ext cx="2102400" cy="73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측정 단위 </a:t>
            </a: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약 </a:t>
            </a: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0.06846 mm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균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pixel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크기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45 pixel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균 실단위 크기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약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3.0807 mm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5486760" y="2269440"/>
            <a:ext cx="2102400" cy="73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측정 단위 </a:t>
            </a: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약 </a:t>
            </a: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0.03423 mm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균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pixel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크기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88 pixel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균 실단위 크기 </a:t>
            </a: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=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약 </a:t>
            </a:r>
            <a:r>
              <a:rPr b="1" lang="en-US" sz="1000" spc="-1" strike="noStrike">
                <a:solidFill>
                  <a:srgbClr val="ce181e"/>
                </a:solidFill>
                <a:latin typeface="맑은 고딕"/>
                <a:ea typeface="맑은 고딕"/>
              </a:rPr>
              <a:t>3.0123 mm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4095360" y="1678320"/>
            <a:ext cx="1005120" cy="36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x2 Upscaling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4003920" y="1952640"/>
            <a:ext cx="1370880" cy="273600"/>
          </a:xfrm>
          <a:custGeom>
            <a:avLst/>
            <a:gdLst/>
            <a:ahLst/>
            <a:rect l="l" t="t" r="r" b="b"/>
            <a:pathLst>
              <a:path w="3812" h="764">
                <a:moveTo>
                  <a:pt x="0" y="190"/>
                </a:moveTo>
                <a:lnTo>
                  <a:pt x="2858" y="190"/>
                </a:lnTo>
                <a:lnTo>
                  <a:pt x="2858" y="0"/>
                </a:lnTo>
                <a:lnTo>
                  <a:pt x="3811" y="381"/>
                </a:lnTo>
                <a:lnTo>
                  <a:pt x="2858" y="763"/>
                </a:lnTo>
                <a:lnTo>
                  <a:pt x="2858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7"/>
          <p:cNvSpPr/>
          <p:nvPr/>
        </p:nvSpPr>
        <p:spPr>
          <a:xfrm>
            <a:off x="440640" y="4810320"/>
            <a:ext cx="1370880" cy="36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원본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(Low Resolution)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>
            <a:off x="7977960" y="4755240"/>
            <a:ext cx="1370880" cy="36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왜곡 발생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US" sz="1000" spc="-1" strike="noStrike">
                <a:solidFill>
                  <a:srgbClr val="333333"/>
                </a:solidFill>
                <a:latin typeface="맑은 고딕"/>
                <a:ea typeface="맑은 고딕"/>
              </a:rPr>
              <a:t>(High Resolution)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1756800" y="3840480"/>
            <a:ext cx="6309000" cy="2192400"/>
          </a:xfrm>
          <a:prstGeom prst="rect">
            <a:avLst/>
          </a:prstGeom>
          <a:ln>
            <a:solidFill>
              <a:srgbClr val="b2b2b2"/>
            </a:solidFill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304920" y="692280"/>
            <a:ext cx="9294480" cy="1227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균 크기 별 확률 분포 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rcRect l="5681" t="7649" r="7957" b="3251"/>
          <a:stretch/>
        </p:blipFill>
        <p:spPr>
          <a:xfrm>
            <a:off x="1117080" y="1097280"/>
            <a:ext cx="7497720" cy="54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70000" y="135000"/>
            <a:ext cx="9294480" cy="37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80880" indent="-37908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[5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차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] Microbiome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연구 효율화를 위한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Vision AI 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CJ ONLYONE Bold"/>
              </a:rPr>
              <a:t>기반 자동 분류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04920" y="692280"/>
            <a:ext cx="9294480" cy="1227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ts val="2401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균 크기 별 개수 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ts val="2401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5752" t="6660" r="9244" b="3333"/>
          <a:stretch/>
        </p:blipFill>
        <p:spPr>
          <a:xfrm>
            <a:off x="404640" y="1014840"/>
            <a:ext cx="8503920" cy="540252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rcRect l="6752" t="2467" r="9244" b="13"/>
          <a:stretch/>
        </p:blipFill>
        <p:spPr>
          <a:xfrm>
            <a:off x="2210400" y="3016800"/>
            <a:ext cx="7149960" cy="248940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680760" y="1684440"/>
            <a:ext cx="8119440" cy="7549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159" name="Line 4"/>
          <p:cNvCxnSpPr>
            <a:stCxn id="158" idx="2"/>
            <a:endCxn id="157" idx="0"/>
          </p:cNvCxnSpPr>
          <p:nvPr/>
        </p:nvCxnSpPr>
        <p:spPr>
          <a:xfrm>
            <a:off x="4740480" y="2439360"/>
            <a:ext cx="1045080" cy="57780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2009-09-29T02:19:07Z</dcterms:created>
  <dc:creator>김동규</dc:creator>
  <dc:description/>
  <dc:language>en-US</dc:language>
  <cp:lastModifiedBy/>
  <cp:lastPrinted>2020-04-02T04:31:22Z</cp:lastPrinted>
  <dcterms:modified xsi:type="dcterms:W3CDTF">2020-10-14T14:29:17Z</dcterms:modified>
  <cp:revision>375</cp:revision>
  <dc:subject/>
  <dc:title>CJ제일제당 정보전략팀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0x0101002CC0B77675C9844582662E0E95107A8B</vt:lpwstr>
  </property>
  <property fmtid="{D5CDD505-2E9C-101B-9397-08002B2CF9AE}" pid="4" name="FDRClass">
    <vt:lpwstr>0</vt:lpwstr>
  </property>
  <property fmtid="{D5CDD505-2E9C-101B-9397-08002B2CF9AE}" pid="5" name="FDRSet">
    <vt:lpwstr>manual</vt:lpwstr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1</vt:i4>
  </property>
  <property fmtid="{D5CDD505-2E9C-101B-9397-08002B2CF9AE}" pid="11" name="PresentationFormat">
    <vt:lpwstr>A4 용지(210x297mm)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7</vt:i4>
  </property>
</Properties>
</file>